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63" r:id="rId2"/>
    <p:sldId id="265" r:id="rId3"/>
    <p:sldId id="297" r:id="rId4"/>
    <p:sldId id="298" r:id="rId5"/>
    <p:sldId id="268" r:id="rId6"/>
    <p:sldId id="288" r:id="rId7"/>
    <p:sldId id="294" r:id="rId8"/>
    <p:sldId id="271" r:id="rId9"/>
    <p:sldId id="273" r:id="rId10"/>
    <p:sldId id="272" r:id="rId11"/>
    <p:sldId id="289" r:id="rId12"/>
    <p:sldId id="284" r:id="rId13"/>
    <p:sldId id="293" r:id="rId14"/>
    <p:sldId id="285" r:id="rId15"/>
    <p:sldId id="274" r:id="rId16"/>
    <p:sldId id="286" r:id="rId17"/>
    <p:sldId id="290" r:id="rId18"/>
    <p:sldId id="291" r:id="rId19"/>
    <p:sldId id="292" r:id="rId20"/>
    <p:sldId id="287" r:id="rId21"/>
    <p:sldId id="278" r:id="rId22"/>
    <p:sldId id="279" r:id="rId23"/>
    <p:sldId id="283" r:id="rId24"/>
    <p:sldId id="280" r:id="rId25"/>
    <p:sldId id="281" r:id="rId26"/>
    <p:sldId id="282" r:id="rId27"/>
    <p:sldId id="295" r:id="rId28"/>
    <p:sldId id="296" r:id="rId29"/>
    <p:sldId id="275" r:id="rId30"/>
    <p:sldId id="277" r:id="rId31"/>
    <p:sldId id="276" r:id="rId32"/>
    <p:sldId id="267" r:id="rId33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76937" autoAdjust="0"/>
  </p:normalViewPr>
  <p:slideViewPr>
    <p:cSldViewPr snapToGrid="0" snapToObjects="1">
      <p:cViewPr varScale="1">
        <p:scale>
          <a:sx n="59" d="100"/>
          <a:sy n="59" d="100"/>
        </p:scale>
        <p:origin x="1278" y="66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jpg>
</file>

<file path=ppt/media/image11.jpg>
</file>

<file path=ppt/media/image12.jpeg>
</file>

<file path=ppt/media/image13.jp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34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D51548-82AA-4A2B-B152-1D3266E0F652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7EEA9B-F69F-4E8E-9D98-532317352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555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75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Wikipedia: Mathematical topics typically emerge and evolve through interactions among many researchers. Set theory, however, was founded by a single paper in 1874 by [German Mathematician] </a:t>
            </a:r>
            <a:r>
              <a:rPr lang="en-US" b="1" dirty="0"/>
              <a:t>Georg Cantor</a:t>
            </a:r>
            <a:r>
              <a:rPr lang="en-US" dirty="0"/>
              <a:t>: "On a Property of the Collection of All Real Algebraic Numbers“</a:t>
            </a:r>
            <a:r>
              <a:rPr lang="en-US" baseline="0" dirty="0"/>
              <a:t> (https://en.wikipedia.org/wiki/Set_theory)</a:t>
            </a:r>
          </a:p>
          <a:p>
            <a:endParaRPr lang="en-US" baseline="0" dirty="0"/>
          </a:p>
          <a:p>
            <a:r>
              <a:rPr lang="en-US" dirty="0"/>
              <a:t>Wikipedia: Relational algebra, first created by Edgar F. </a:t>
            </a:r>
            <a:r>
              <a:rPr lang="en-US" dirty="0" err="1"/>
              <a:t>Codd</a:t>
            </a:r>
            <a:r>
              <a:rPr lang="en-US" dirty="0"/>
              <a:t> while at IBM, is a family of algebras with a well-founded semantics used for modelling the data stored in relational databases, and defining queries on it. Relational algebra received little attention outside of pure mathematics until the publication of E.F. </a:t>
            </a:r>
            <a:r>
              <a:rPr lang="en-US" dirty="0" err="1"/>
              <a:t>Codd's</a:t>
            </a:r>
            <a:r>
              <a:rPr lang="en-US" dirty="0"/>
              <a:t> relational model of data in 1970. (https://en.wikipedia.org/wiki/Relational_algebra)</a:t>
            </a:r>
          </a:p>
          <a:p>
            <a:endParaRPr lang="en-US" dirty="0"/>
          </a:p>
          <a:p>
            <a:r>
              <a:rPr lang="en-US" dirty="0"/>
              <a:t>Relational algebra</a:t>
            </a:r>
            <a:r>
              <a:rPr lang="en-US" baseline="0" dirty="0"/>
              <a:t> is also based on the mathematical study of predicate logic.</a:t>
            </a:r>
          </a:p>
          <a:p>
            <a:endParaRPr lang="en-US" baseline="0" dirty="0"/>
          </a:p>
          <a:p>
            <a:r>
              <a:rPr lang="en-US" baseline="0" dirty="0"/>
              <a:t>Technically a “set” is distinct; a “bag” can contain duplicate, so that better describes what we commonly think of as a set in SQL Server.</a:t>
            </a:r>
          </a:p>
          <a:p>
            <a:endParaRPr lang="en-US" baseline="0" dirty="0"/>
          </a:p>
          <a:p>
            <a:r>
              <a:rPr lang="en-US" baseline="0" dirty="0"/>
              <a:t>Sets </a:t>
            </a:r>
            <a:r>
              <a:rPr lang="en-US" baseline="0"/>
              <a:t>are unordered.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650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98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961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732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40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530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46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 We have a database we restore to multiple test environments daily.  It has a 33MM row table that contains prod data</a:t>
            </a:r>
            <a:r>
              <a:rPr lang="en-US" baseline="0" dirty="0"/>
              <a:t> that need to converted to equivalent test data.  Not every row needs to be updated, but about 17.5MM rows do need to be updated.</a:t>
            </a:r>
          </a:p>
          <a:p>
            <a:endParaRPr lang="en-US" baseline="0" dirty="0"/>
          </a:p>
          <a:p>
            <a:r>
              <a:rPr lang="en-US" baseline="0" dirty="0"/>
              <a:t>Originally, I updated this all in a single operation, but this caused problems with the transaction log.</a:t>
            </a:r>
          </a:p>
          <a:p>
            <a:endParaRPr lang="en-US" baseline="0" dirty="0"/>
          </a:p>
          <a:p>
            <a:r>
              <a:rPr lang="en-US" baseline="0" dirty="0"/>
              <a:t>So … I split up the update into multiple operations.  In this case, the table had a unique integer column as the clustering, with relatively few gaps in the values.  I determine the min value and the max value of the clustering key (very quick operations), and then operate in chunks of 100,000 rows to do the update process.</a:t>
            </a:r>
          </a:p>
          <a:p>
            <a:endParaRPr lang="en-US" baseline="0" dirty="0"/>
          </a:p>
          <a:p>
            <a:r>
              <a:rPr lang="en-US" baseline="0" dirty="0"/>
              <a:t>While chunking up the operation adds overhead to the process, the reduced impact on the t-log makes this overall a more </a:t>
            </a:r>
            <a:r>
              <a:rPr lang="en-US" baseline="0"/>
              <a:t>performant solution.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3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>
            <a:spLocks noChangeAspect="1"/>
          </p:cNvSpPr>
          <p:nvPr userDrawn="1"/>
        </p:nvSpPr>
        <p:spPr>
          <a:xfrm>
            <a:off x="65556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9907" y="3779838"/>
            <a:ext cx="10800218" cy="2339975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1157" y="360588"/>
            <a:ext cx="10799762" cy="1079500"/>
          </a:xfrm>
        </p:spPr>
        <p:txBody>
          <a:bodyPr anchor="t">
            <a:noAutofit/>
          </a:bodyPr>
          <a:lstStyle>
            <a:lvl1pPr algn="l">
              <a:defRPr lang="en-US" sz="4000" b="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3244" y="3060087"/>
            <a:ext cx="24868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>
            <a:spLocks noChangeAspect="1"/>
          </p:cNvSpPr>
          <p:nvPr userDrawn="1"/>
        </p:nvSpPr>
        <p:spPr>
          <a:xfrm>
            <a:off x="-3600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364" y="360363"/>
            <a:ext cx="10799762" cy="5759449"/>
          </a:xfrm>
        </p:spPr>
        <p:txBody>
          <a:bodyPr anchor="ctr"/>
          <a:lstStyle>
            <a:lvl1pPr algn="r">
              <a:defRPr sz="6000" b="0" i="0" cap="none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360363"/>
            <a:ext cx="10800000" cy="5759450"/>
          </a:xfrm>
        </p:spPr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05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038" y="1439863"/>
            <a:ext cx="5397726" cy="4679950"/>
          </a:xfrm>
        </p:spPr>
        <p:txBody>
          <a:bodyPr r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761038" y="1439863"/>
            <a:ext cx="5399087" cy="4679950"/>
          </a:xfrm>
        </p:spPr>
        <p:txBody>
          <a:bodyPr l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w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125" y="1439813"/>
            <a:ext cx="10800000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587525" y="1153073"/>
            <a:ext cx="18473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268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855242954"/>
              </p:ext>
            </p:extLst>
          </p:nvPr>
        </p:nvGraphicFramePr>
        <p:xfrm>
          <a:off x="10713600" y="5940175"/>
          <a:ext cx="626616" cy="3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8" name="Image" r:id="rId10" imgW="2279520" imgH="1310400" progId="Photoshop.Image.18">
                  <p:embed/>
                </p:oleObj>
              </mc:Choice>
              <mc:Fallback>
                <p:oleObj name="Image" r:id="rId10" imgW="2279520" imgH="1310400" progId="Photoshop.Image.18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713600" y="5940175"/>
                        <a:ext cx="626616" cy="3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5" r:id="rId7"/>
  </p:sldLayoutIdLst>
  <p:txStyles>
    <p:titleStyle>
      <a:lvl1pPr algn="l" defTabSz="576026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576026" rtl="0" eaLnBrk="1" latinLnBrk="0" hangingPunct="1">
        <a:spcBef>
          <a:spcPct val="20000"/>
        </a:spcBef>
        <a:buFont typeface="Wingdings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576027" indent="0" algn="l" defTabSz="576026" rtl="0" eaLnBrk="1" latinLnBrk="0" hangingPunct="1">
        <a:spcBef>
          <a:spcPct val="20000"/>
        </a:spcBef>
        <a:buFont typeface="Wingdings" charset="2"/>
        <a:buNone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52053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728079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304105" indent="0" algn="l" defTabSz="576026" rtl="0" eaLnBrk="1" latinLnBrk="0" hangingPunct="1">
        <a:spcBef>
          <a:spcPct val="20000"/>
        </a:spcBef>
        <a:buFont typeface="Wingdings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168145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pos="7030" userDrawn="1">
          <p15:clr>
            <a:srgbClr val="F26B43"/>
          </p15:clr>
        </p15:guide>
        <p15:guide id="4" pos="227" userDrawn="1">
          <p15:clr>
            <a:srgbClr val="F26B43"/>
          </p15:clr>
        </p15:guide>
        <p15:guide id="5" orient="horz" pos="227" userDrawn="1">
          <p15:clr>
            <a:srgbClr val="F26B43"/>
          </p15:clr>
        </p15:guide>
        <p15:guide id="7" orient="horz" pos="680" userDrawn="1">
          <p15:clr>
            <a:srgbClr val="F26B43"/>
          </p15:clr>
        </p15:guide>
        <p15:guide id="8" orient="horz" pos="907" userDrawn="1">
          <p15:clr>
            <a:srgbClr val="F26B43"/>
          </p15:clr>
        </p15:guide>
        <p15:guide id="9" orient="horz" pos="3855" userDrawn="1">
          <p15:clr>
            <a:srgbClr val="F26B43"/>
          </p15:clr>
        </p15:guide>
        <p15:guide id="10" orient="horz" pos="204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605sqlusergroup.sqlpass.org/" TargetMode="External"/><Relationship Id="rId2" Type="http://schemas.openxmlformats.org/officeDocument/2006/relationships/hyperlink" Target="http://www.sqlsaturday.com/662/Sessions/SessionEvaluation.aspx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://www.tf3604.com/sets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jpg"/><Relationship Id="rId7" Type="http://schemas.openxmlformats.org/officeDocument/2006/relationships/image" Target="../media/image14.jpeg"/><Relationship Id="rId12" Type="http://schemas.openxmlformats.org/officeDocument/2006/relationships/image" Target="../media/image19.png"/><Relationship Id="rId17" Type="http://schemas.openxmlformats.org/officeDocument/2006/relationships/image" Target="../media/image24.gif"/><Relationship Id="rId2" Type="http://schemas.openxmlformats.org/officeDocument/2006/relationships/image" Target="../media/image9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g"/><Relationship Id="rId11" Type="http://schemas.openxmlformats.org/officeDocument/2006/relationships/image" Target="../media/image18.png"/><Relationship Id="rId5" Type="http://schemas.openxmlformats.org/officeDocument/2006/relationships/image" Target="../media/image12.jpe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jpg"/><Relationship Id="rId9" Type="http://schemas.openxmlformats.org/officeDocument/2006/relationships/image" Target="../media/image16.jpg"/><Relationship Id="rId1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Brian Hansen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brian@tf3604.com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@tf3604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61157" y="360588"/>
            <a:ext cx="10799762" cy="1762126"/>
          </a:xfrm>
        </p:spPr>
        <p:txBody>
          <a:bodyPr/>
          <a:lstStyle/>
          <a:p>
            <a:r>
              <a:rPr lang="en-US" sz="6000" dirty="0"/>
              <a:t>Set Me Up</a:t>
            </a:r>
          </a:p>
          <a:p>
            <a:r>
              <a:rPr lang="en-US" dirty="0"/>
              <a:t>How to Think in Sets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95CA58-BC71-4CE1-ACB0-4410970492E6}"/>
              </a:ext>
            </a:extLst>
          </p:cNvPr>
          <p:cNvSpPr txBox="1"/>
          <p:nvPr/>
        </p:nvSpPr>
        <p:spPr>
          <a:xfrm>
            <a:off x="8392092" y="5196483"/>
            <a:ext cx="2768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SQL Saturday #631</a:t>
            </a:r>
          </a:p>
          <a:p>
            <a:pPr algn="r"/>
            <a:r>
              <a:rPr lang="en-US" dirty="0"/>
              <a:t>Wausau, Wisconsin</a:t>
            </a:r>
          </a:p>
          <a:p>
            <a:pPr algn="r"/>
            <a:r>
              <a:rPr lang="en-US"/>
              <a:t>16 September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886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Harness (C</a:t>
            </a:r>
            <a:r>
              <a:rPr lang="en-US" baseline="30000" dirty="0"/>
              <a:t>#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A577935-A7F7-4DF4-95F2-8BF0108D9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TimeSpan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executionTimes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TimeSpan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executionCounter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executionCounter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&lt; 5;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executionCounter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Stopwatch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clock = </a:t>
            </a:r>
            <a:r>
              <a:rPr lang="en-US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Stopwatch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.StartNew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 Execute test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 ...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clock.Stop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executionTimes.Add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clock.Elapsed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executionTimes.RemoveMinAndMaxValues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averageTimeInMilliseconds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executionTimes.Average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(t =&gt;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t.TotalMilliseconds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49243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Cursors and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Cursors – heavyweight objects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Many infrequently used features enabled by default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If necessary, declare as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fast_forward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read_only</a:t>
            </a:r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WHILE loops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More lightweight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However, still tend be slow (compared to procedural languages)</a:t>
            </a:r>
          </a:p>
        </p:txBody>
      </p:sp>
    </p:spTree>
    <p:extLst>
      <p:ext uri="{BB962C8B-B14F-4D97-AF65-F5344CB8AC3E}">
        <p14:creationId xmlns:p14="http://schemas.microsoft.com/office/powerpoint/2010/main" val="1515926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Cursors and Loops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60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6" y="1439813"/>
            <a:ext cx="5042192" cy="468000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CustomerId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ProductId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OrderDetail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od</a:t>
            </a: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OrderDetailId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Line1ProductId</a:t>
            </a:r>
          </a:p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OrderHeader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oh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18846" y="1439813"/>
            <a:ext cx="5042192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3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027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3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52053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4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728079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4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304105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OrderHeader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oh</a:t>
            </a:r>
          </a:p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ProductId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OrderDetail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od</a:t>
            </a: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OrderDetailId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4926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41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Subqueries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57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User-Defined Functions (UDFs)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Scalar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Returns single value of any data type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Call as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ScalarFunc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param1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param2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Multi-Statement Table-Valued *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Returns table variable populated by function code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Call as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TableValuedFunc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param1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param2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Inline Table-Valued: single select statement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5934" y="5930843"/>
            <a:ext cx="927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Improved performance in SQL 2017 under certain conditions (“adaptive join processing”)</a:t>
            </a:r>
          </a:p>
        </p:txBody>
      </p:sp>
    </p:spTree>
    <p:extLst>
      <p:ext uri="{BB962C8B-B14F-4D97-AF65-F5344CB8AC3E}">
        <p14:creationId xmlns:p14="http://schemas.microsoft.com/office/powerpoint/2010/main" val="779800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User-Defined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158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Triangle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38" y="1331197"/>
            <a:ext cx="7422007" cy="14997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08332" y="3005959"/>
            <a:ext cx="56101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PersonDim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pd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pd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CustomerStatus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'Contact'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and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pnext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CustomerStatus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PersonDim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pnext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pnext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pd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CustomerId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pnext.ValidFrom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&gt;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pd.ValidFrom</a:t>
            </a:r>
            <a:endParaRPr lang="en-US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pnext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ValidFrom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'Prospect'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658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Triangle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38" y="1322867"/>
            <a:ext cx="7445312" cy="1504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38" y="3069784"/>
            <a:ext cx="7963201" cy="162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6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Windowing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ROW_NUMBER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AVG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/>
              <a:t>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LEAD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LAG</a:t>
            </a:r>
          </a:p>
          <a:p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OVER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partition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tbl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PartitionColumn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tbl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SortColumn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/>
              <a:t>…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149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72139" y="1365397"/>
            <a:ext cx="7776210" cy="2117982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35" dirty="0"/>
              <a:t>15+ Years working with SQL Server</a:t>
            </a:r>
          </a:p>
          <a:p>
            <a:pPr lvl="1"/>
            <a:r>
              <a:rPr lang="en-US" sz="2457" dirty="0"/>
              <a:t>Development work since 7.0</a:t>
            </a:r>
          </a:p>
          <a:p>
            <a:pPr lvl="1"/>
            <a:r>
              <a:rPr lang="en-US" sz="2457" dirty="0"/>
              <a:t>Administration going back to 6.5</a:t>
            </a:r>
          </a:p>
          <a:p>
            <a:pPr lvl="1"/>
            <a:r>
              <a:rPr lang="en-US" sz="2457" dirty="0"/>
              <a:t>Fascinated with SQL internals</a:t>
            </a:r>
          </a:p>
          <a:p>
            <a:r>
              <a:rPr lang="en-US" sz="2857" dirty="0"/>
              <a:t>Started as </a:t>
            </a:r>
            <a:r>
              <a:rPr lang="en-US" sz="2857" b="1" dirty="0"/>
              <a:t>developer</a:t>
            </a:r>
            <a:r>
              <a:rPr lang="en-US" sz="2857" dirty="0"/>
              <a:t>, still </a:t>
            </a:r>
            <a:r>
              <a:rPr lang="en-US" sz="2857" i="1" dirty="0"/>
              <a:t>trying</a:t>
            </a:r>
            <a:r>
              <a:rPr lang="en-US" sz="2857" dirty="0"/>
              <a:t> to keep 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Brian Hansen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1304" y="3947780"/>
            <a:ext cx="2805790" cy="93238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4526292"/>
            <a:ext cx="378721" cy="307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39" y="3943385"/>
            <a:ext cx="378721" cy="3787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140" y="4992485"/>
            <a:ext cx="2367147" cy="570650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2408162" y="4438581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@tf3604.com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408163" y="3981239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brian@tf3604.com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391304" y="4923076"/>
            <a:ext cx="2996559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children.org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440129" y="5634816"/>
            <a:ext cx="8640232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35" dirty="0"/>
              <a:t>www.tf3604.com/temporal</a:t>
            </a:r>
          </a:p>
        </p:txBody>
      </p:sp>
    </p:spTree>
    <p:extLst>
      <p:ext uri="{BB962C8B-B14F-4D97-AF65-F5344CB8AC3E}">
        <p14:creationId xmlns:p14="http://schemas.microsoft.com/office/powerpoint/2010/main" val="10219958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Running Aggregations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999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SSIS: Command Component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302" y="1388705"/>
            <a:ext cx="6715471" cy="425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811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SSIS: Staging Table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30" y="1080363"/>
            <a:ext cx="9476615" cy="51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76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3290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baseline="30000" dirty="0"/>
              <a:t>#</a:t>
            </a:r>
            <a:r>
              <a:rPr lang="en-US" dirty="0"/>
              <a:t>: Singleton Inserts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"insert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stage.DataFile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values (@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@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foreach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FileInfo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file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_files)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command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_connection))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file.FullName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command.Parameters.Add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writeTimeParameter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	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file.LastWriteTime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writeTimeParameter.SqlDbType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SqlDbType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.DateTime2;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command.Parameters.Add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writeTimeParameter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command.ExecuteNonQuery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64826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baseline="30000" dirty="0"/>
              <a:t>#</a:t>
            </a:r>
            <a:r>
              <a:rPr lang="en-US" dirty="0"/>
              <a:t>: Bulk Insert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SqlBulkCopy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SqlBulkCopy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connection,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SqlBulkCopyOptions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.TableLock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SqlBulkCopyOptions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.UseInternalTransaction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bulkCopy.BulkCopyTimeout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300;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bulkCopy.ColumnMappings.Clear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bulkCopy.ColumnMappings.Add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bulkCopy.ColumnMappings.Add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bulkCopy.DestinationTableName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stage.DataFile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DataTable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CreateFileListDataTable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bulkCopy.WriteToServer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279682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.NET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820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So if sets are good, really big sets are better, right?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Transaction log impacts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Long-running transactions and clearing the log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Log growth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Log space reservation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What if DB is restored to point in the middle of the operation?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Splitting up sets is a bit </a:t>
            </a:r>
            <a:r>
              <a:rPr lang="en-US"/>
              <a:t>of an 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642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17BFA-186D-4C50-B7F0-4DD01FC86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D3746-B260-4255-A890-AFA739367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In-Memory OLTP changes things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aka </a:t>
            </a:r>
            <a:r>
              <a:rPr lang="en-US" dirty="0" err="1"/>
              <a:t>Hekaton</a:t>
            </a:r>
            <a:r>
              <a:rPr lang="en-US"/>
              <a:t>, new in SQL 2014</a:t>
            </a:r>
            <a:endParaRPr lang="en-US" dirty="0"/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If natively compiled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Loops with data access perform well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Beware of limitations</a:t>
            </a:r>
          </a:p>
        </p:txBody>
      </p:sp>
    </p:spTree>
    <p:extLst>
      <p:ext uri="{BB962C8B-B14F-4D97-AF65-F5344CB8AC3E}">
        <p14:creationId xmlns:p14="http://schemas.microsoft.com/office/powerpoint/2010/main" val="17581221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Take-</a:t>
            </a:r>
            <a:r>
              <a:rPr lang="en-US" dirty="0" err="1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Cursors are usually inefficient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If necessary, declare as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fast_forward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read_only</a:t>
            </a:r>
            <a:endParaRPr lang="en-US" dirty="0"/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Still necessary for lots of admin functionality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Pre-2012, still best way to do running totals, etc.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Triangle joins are evil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850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/>
              <a:t>Please be sure to visit the sponsors during breaks and enter their end-of-day raffles!</a:t>
            </a:r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/>
              <a:t>Remember to complete session surveys! You will be emailed a link after the event or you visit </a:t>
            </a:r>
            <a:r>
              <a:rPr lang="en-US" u="sng" dirty="0">
                <a:hlinkClick r:id="rId2"/>
              </a:rPr>
              <a:t>http://www.sqlsaturday.com/662/Sessions/SessionEvaluation.aspx</a:t>
            </a:r>
            <a:endParaRPr lang="en-US" dirty="0"/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/>
              <a:t>Event After Party</a:t>
            </a:r>
          </a:p>
          <a:p>
            <a:pPr marL="1116030" lvl="1" indent="-540010">
              <a:buFont typeface="Wingdings" panose="05000000000000000000" pitchFamily="2" charset="2"/>
              <a:buChar char="§"/>
            </a:pPr>
            <a:r>
              <a:rPr lang="en-US" dirty="0"/>
              <a:t>At Will’s Training Table (Formally Beef </a:t>
            </a:r>
            <a:r>
              <a:rPr lang="en-US" dirty="0" err="1"/>
              <a:t>O’Bradys</a:t>
            </a:r>
            <a:r>
              <a:rPr lang="en-US" dirty="0"/>
              <a:t>) near the Pentagon starting at 5:45 PM</a:t>
            </a:r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/>
              <a:t>Want More Networking and Training?</a:t>
            </a:r>
          </a:p>
          <a:p>
            <a:pPr marL="1116030" lvl="1" indent="-540010">
              <a:buFont typeface="Wingdings" panose="05000000000000000000" pitchFamily="2" charset="2"/>
              <a:buChar char="§"/>
            </a:pPr>
            <a:r>
              <a:rPr lang="en-US" dirty="0"/>
              <a:t>(605) SQL meets the 2</a:t>
            </a:r>
            <a:r>
              <a:rPr lang="en-US" baseline="30000" dirty="0"/>
              <a:t>nd</a:t>
            </a:r>
            <a:r>
              <a:rPr lang="en-US" dirty="0"/>
              <a:t> Tuesday of every month. </a:t>
            </a:r>
            <a:r>
              <a:rPr lang="en-US" dirty="0">
                <a:hlinkClick r:id="rId3"/>
              </a:rPr>
              <a:t>https://605sqlusergroup.sqlpass.org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6662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Take-</a:t>
            </a:r>
            <a:r>
              <a:rPr lang="en-US" dirty="0" err="1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Avoid most UDFs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Scalar and multi-statement TVFs with data access tend to perform poorly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CLR with data access tends to perform poorly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Inline TVFs generally optimize well and tend to perform nicely</a:t>
            </a:r>
          </a:p>
        </p:txBody>
      </p:sp>
    </p:spTree>
    <p:extLst>
      <p:ext uri="{BB962C8B-B14F-4D97-AF65-F5344CB8AC3E}">
        <p14:creationId xmlns:p14="http://schemas.microsoft.com/office/powerpoint/2010/main" val="35346190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Take-</a:t>
            </a:r>
            <a:r>
              <a:rPr lang="en-US" dirty="0" err="1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Embrace </a:t>
            </a:r>
            <a:r>
              <a:rPr lang="en-US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row_number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/>
              <a:t>: It is much more useful than just for counting rows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Embrace windowing functions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Embrace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apply</a:t>
            </a:r>
            <a:endParaRPr lang="en-US" dirty="0"/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Easy way to improve many scalar UDFs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May need to split up very large sets</a:t>
            </a:r>
          </a:p>
        </p:txBody>
      </p:sp>
    </p:spTree>
    <p:extLst>
      <p:ext uri="{BB962C8B-B14F-4D97-AF65-F5344CB8AC3E}">
        <p14:creationId xmlns:p14="http://schemas.microsoft.com/office/powerpoint/2010/main" val="27439414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presentation and supporting materials can be found at </a:t>
            </a:r>
            <a:r>
              <a:rPr lang="en-US" dirty="0">
                <a:hlinkClick r:id="rId2"/>
              </a:rPr>
              <a:t>www.tf3604.com/sets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Slide deck</a:t>
            </a:r>
          </a:p>
          <a:p>
            <a:pPr lvl="1"/>
            <a:r>
              <a:rPr lang="en-US" dirty="0"/>
              <a:t>Scripts</a:t>
            </a:r>
          </a:p>
          <a:p>
            <a:pPr lvl="1"/>
            <a:r>
              <a:rPr lang="en-US" dirty="0"/>
              <a:t>Sample database</a:t>
            </a:r>
          </a:p>
          <a:p>
            <a:pPr lvl="1"/>
            <a:endParaRPr lang="en-US" dirty="0"/>
          </a:p>
          <a:p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brian@tf3604.com	• @tf3604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02BA9-76A8-4813-8772-B8DB3115F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9118" y="2155371"/>
            <a:ext cx="3554482" cy="25708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E4B312-F863-4915-BB02-E74869338BEC}"/>
              </a:ext>
            </a:extLst>
          </p:cNvPr>
          <p:cNvSpPr txBox="1"/>
          <p:nvPr/>
        </p:nvSpPr>
        <p:spPr>
          <a:xfrm flipH="1">
            <a:off x="7159118" y="4716376"/>
            <a:ext cx="3554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Have a happy eclipse</a:t>
            </a:r>
          </a:p>
        </p:txBody>
      </p:sp>
    </p:spTree>
    <p:extLst>
      <p:ext uri="{BB962C8B-B14F-4D97-AF65-F5344CB8AC3E}">
        <p14:creationId xmlns:p14="http://schemas.microsoft.com/office/powerpoint/2010/main" val="428730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SPONSORS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33380" y="2534871"/>
            <a:ext cx="1588802" cy="745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544" y="1300461"/>
            <a:ext cx="1806009" cy="9030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148" y="1578494"/>
            <a:ext cx="1423138" cy="8769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97" y="1501934"/>
            <a:ext cx="2141924" cy="3813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252" y="2310089"/>
            <a:ext cx="1829990" cy="131383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97" y="2369032"/>
            <a:ext cx="2533686" cy="10501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180" y="3052231"/>
            <a:ext cx="2700073" cy="62101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850" y="4456987"/>
            <a:ext cx="1914479" cy="107827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432" y="3806360"/>
            <a:ext cx="2398034" cy="101916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662" y="4894867"/>
            <a:ext cx="2195784" cy="40496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098" y="3942487"/>
            <a:ext cx="2160360" cy="4590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147" y="4707995"/>
            <a:ext cx="1105139" cy="41191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522" y="4050732"/>
            <a:ext cx="1667524" cy="39973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434" y="5426342"/>
            <a:ext cx="2790075" cy="104402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566" y="1449483"/>
            <a:ext cx="2255915" cy="80668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909" y="5250328"/>
            <a:ext cx="734029" cy="73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480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Why sets?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Anti-patterns and solutions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Set-based constructs</a:t>
            </a:r>
          </a:p>
        </p:txBody>
      </p:sp>
    </p:spTree>
    <p:extLst>
      <p:ext uri="{BB962C8B-B14F-4D97-AF65-F5344CB8AC3E}">
        <p14:creationId xmlns:p14="http://schemas.microsoft.com/office/powerpoint/2010/main" val="3517812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Sets?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1334814"/>
            <a:ext cx="10800000" cy="4784999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Math: set theory (Cantor, 1874)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Rigorous proofs of set operations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Relational model / relational algebra (</a:t>
            </a:r>
            <a:r>
              <a:rPr lang="en-US" dirty="0" err="1"/>
              <a:t>Codd</a:t>
            </a:r>
            <a:r>
              <a:rPr lang="en-US" dirty="0"/>
              <a:t>, 1970)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Very stable, still basis for most RDBMS engines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SQL Server internal operators are optimized for sets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However, most code still operates row-by-row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Some newer operations run in “batch” mode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008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RBAR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5400135"/>
            <a:ext cx="10800000" cy="719677"/>
          </a:xfrm>
        </p:spPr>
        <p:txBody>
          <a:bodyPr/>
          <a:lstStyle/>
          <a:p>
            <a:r>
              <a:rPr lang="en-US" dirty="0"/>
              <a:t>Can be external or internal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DA072C-7926-41E0-B73D-643B0D73A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0363"/>
            <a:ext cx="3271913" cy="18404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DA9823-AE8A-4DEE-9F72-FF82E5364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900" y="1063109"/>
            <a:ext cx="2075717" cy="11675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BAB9CC-BE18-4833-9C69-EF84E94F5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617" y="3919522"/>
            <a:ext cx="3271913" cy="1840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B3D48D-7586-44AA-B3A8-BA0BC32CCC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946" y="2375214"/>
            <a:ext cx="9484654" cy="267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01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Harness (SQL)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A577935-A7F7-4DF4-95F2-8BF0108D9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declare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loopNbr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loopNbr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5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declare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TestStartTime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datetime2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sysdatetime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 Execute test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 ...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declare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TestEndTime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datetime2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sysdatetime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ExecutionResult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values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N'Test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Name'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loopNbr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9034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Harness (SQL) –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A577935-A7F7-4DF4-95F2-8BF0108D9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with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MostRecentTestRuns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top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5 xr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1800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datediff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millisecond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ExecutionResult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N'Test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Name'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desc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Middle3Runs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xr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MostRecentTestRuns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offset 1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fetch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next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only</a:t>
            </a: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ID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avg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Middle3Runs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AvgRunTimeMs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Middle3Runs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223306505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Oslo 2016">
  <a:themeElements>
    <a:clrScheme name="PASS SQLSaturday">
      <a:dk1>
        <a:srgbClr val="101820"/>
      </a:dk1>
      <a:lt1>
        <a:srgbClr val="FFFFFF"/>
      </a:lt1>
      <a:dk2>
        <a:srgbClr val="414A54"/>
      </a:dk2>
      <a:lt2>
        <a:srgbClr val="F2F2F2"/>
      </a:lt2>
      <a:accent1>
        <a:srgbClr val="00BF6F"/>
      </a:accent1>
      <a:accent2>
        <a:srgbClr val="007A3E"/>
      </a:accent2>
      <a:accent3>
        <a:srgbClr val="2DCCD3"/>
      </a:accent3>
      <a:accent4>
        <a:srgbClr val="007377"/>
      </a:accent4>
      <a:accent5>
        <a:srgbClr val="6558B1"/>
      </a:accent5>
      <a:accent6>
        <a:srgbClr val="AF272F"/>
      </a:accent6>
      <a:hlink>
        <a:srgbClr val="00BF6F"/>
      </a:hlink>
      <a:folHlink>
        <a:srgbClr val="2DCCD3"/>
      </a:folHlink>
    </a:clrScheme>
    <a:fontScheme name="PASS SQLSaturda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anchor="ctr">
        <a:spAutoFit/>
      </a:bodyPr>
      <a:lstStyle>
        <a:defPPr algn="l">
          <a:defRPr sz="2400" dirty="0" smtClean="0">
            <a:solidFill>
              <a:schemeClr val="accent1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1951</TotalTime>
  <Words>1505</Words>
  <Application>Microsoft Office PowerPoint</Application>
  <PresentationFormat>Custom</PresentationFormat>
  <Paragraphs>255</Paragraphs>
  <Slides>32</Slides>
  <Notes>9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Consolas</vt:lpstr>
      <vt:lpstr>Segoe UI</vt:lpstr>
      <vt:lpstr>Times New Roman</vt:lpstr>
      <vt:lpstr>Wingdings</vt:lpstr>
      <vt:lpstr>SQLSatOslo 2016</vt:lpstr>
      <vt:lpstr>Image</vt:lpstr>
      <vt:lpstr>Brian Hansen brian@tf3604.com @tf3604</vt:lpstr>
      <vt:lpstr>Brian Hansen</vt:lpstr>
      <vt:lpstr>PowerPoint Presentation</vt:lpstr>
      <vt:lpstr>THANK YOU SPONSORS</vt:lpstr>
      <vt:lpstr>Agenda</vt:lpstr>
      <vt:lpstr>Why Sets?</vt:lpstr>
      <vt:lpstr>RBAR</vt:lpstr>
      <vt:lpstr>Test Harness (SQL)</vt:lpstr>
      <vt:lpstr>Test Harness (SQL) – Results</vt:lpstr>
      <vt:lpstr>Test Harness (C#)</vt:lpstr>
      <vt:lpstr>Cursors and Loops</vt:lpstr>
      <vt:lpstr>Demo</vt:lpstr>
      <vt:lpstr>Subqueries</vt:lpstr>
      <vt:lpstr>Demo</vt:lpstr>
      <vt:lpstr>User-Defined Functions (UDFs)</vt:lpstr>
      <vt:lpstr>Demo</vt:lpstr>
      <vt:lpstr>Triangle Joins</vt:lpstr>
      <vt:lpstr>Triangle Joins</vt:lpstr>
      <vt:lpstr>Windowing Functions</vt:lpstr>
      <vt:lpstr>Demo</vt:lpstr>
      <vt:lpstr>SSIS: Command Component</vt:lpstr>
      <vt:lpstr>SSIS: Staging Table</vt:lpstr>
      <vt:lpstr>Demo</vt:lpstr>
      <vt:lpstr>C#: Singleton Inserts</vt:lpstr>
      <vt:lpstr>C#: Bulk Insert</vt:lpstr>
      <vt:lpstr>Demo</vt:lpstr>
      <vt:lpstr>So if sets are good, really big sets are better, right?</vt:lpstr>
      <vt:lpstr>Other Stuff</vt:lpstr>
      <vt:lpstr>Key Take-Aways</vt:lpstr>
      <vt:lpstr>Key Take-Aways</vt:lpstr>
      <vt:lpstr>Key Take-Aways</vt:lpstr>
      <vt:lpstr>Thank You</vt:lpstr>
    </vt:vector>
  </TitlesOfParts>
  <Company>Revealed Design,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hansen</cp:lastModifiedBy>
  <cp:revision>107</cp:revision>
  <dcterms:created xsi:type="dcterms:W3CDTF">2011-08-19T20:30:49Z</dcterms:created>
  <dcterms:modified xsi:type="dcterms:W3CDTF">2017-08-25T22:21:25Z</dcterms:modified>
</cp:coreProperties>
</file>

<file path=docProps/thumbnail.jpeg>
</file>